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Lato"/>
      <p:regular r:id="rId44"/>
      <p:bold r:id="rId45"/>
      <p:italic r:id="rId46"/>
      <p:boldItalic r:id="rId47"/>
    </p:embeddedFont>
    <p:embeddedFont>
      <p:font typeface="Raleway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140" d="100"/>
          <a:sy n="140" d="100"/>
        </p:scale>
        <p:origin x="8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a57a4a5c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a57a4a5c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a57a4a5c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a57a4a5c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a57a4a5c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a57a4a5c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a57a4a5cf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a57a4a5cf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57a4a5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57a4a5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a57a4a5c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a57a4a5c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a57a4a5c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a57a4a5c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a57a4a5cf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a57a4a5cf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a57a4a5c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a57a4a5c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a57a4a5c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a57a4a5cf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a57a4a5c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a57a4a5c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a57a4a5cf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a57a4a5cf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a57a4a5cf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a57a4a5cf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a57a4a5cf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a57a4a5cf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a57a4a5c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a57a4a5c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a57a4a5c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a57a4a5c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a57a4a5cf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a57a4a5cf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a57a4a5cf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a57a4a5cf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a57a4a5cf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a57a4a5cf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a57a4a5c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a57a4a5c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a57a4a5cf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a57a4a5cf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a57a4a5c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a57a4a5c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a57a4a5cf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a57a4a5cf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a57a4a5cf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a57a4a5cf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a57a4a5cf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a57a4a5cf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a57a4a5cf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a57a4a5cf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b8c9535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b8c9535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a57a4a5cf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a57a4a5cf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a57a4a5cf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a57a4a5cf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a57a4a5cf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a57a4a5cf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b8c9535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b8c9535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b8c9535d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b8c9535d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a57a4a5c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a57a4a5c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a57a4a5c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a57a4a5cf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57a4a5cf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57a4a5cf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a57a4a5c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a57a4a5cf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a57a4a5c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a57a4a5c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57a4a5c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57a4a5c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a57a4a5c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a57a4a5c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a57a4a5c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a57a4a5c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" name="Google Shape;4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" name="Google Shape;5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genome in 3D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HiC			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Winter, Massey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50" y="528475"/>
            <a:ext cx="7461876" cy="46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Longer reads: two new problems		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(Di)ploidy can lead to incorrectly phased haplotypes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	Ideally get a haploid tissue or inbred line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	Otherwise some assemblers deal with this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Its soooo close!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/>
              <a:t>	Use another technology to scaffold longer contigs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Scaffolding approaches		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Recombination mapping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Optical mapping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10x (sequencing in a bubble)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/>
              <a:t>HiC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genome: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showing in 3D</a:t>
            </a:r>
            <a:endParaRPr/>
          </a:p>
        </p:txBody>
      </p:sp>
      <p:pic>
        <p:nvPicPr>
          <p:cNvPr id="160" name="Google Shape;160;p25" descr="7921c4d1609b8fae8492922fe55f629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985" y="0"/>
            <a:ext cx="3715362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DNA packaged into chromosomes….</a:t>
            </a:r>
            <a:endParaRPr/>
          </a:p>
        </p:txBody>
      </p:sp>
      <p:pic>
        <p:nvPicPr>
          <p:cNvPr id="166" name="Google Shape;166;p26" descr="purpose-chromosomes_731f432672672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25" y="500250"/>
            <a:ext cx="8249449" cy="46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 descr="home-desig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00" y="515225"/>
            <a:ext cx="4916575" cy="46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 descr="biology-02-01378-g001-10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00" y="736150"/>
            <a:ext cx="4320351" cy="42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729450" y="255050"/>
            <a:ext cx="7831200" cy="3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HiC uses short read sequencing to capture 3D structure of the genome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Crosslinking to “freeze” interactions</a:t>
            </a:r>
            <a:endParaRPr/>
          </a:p>
        </p:txBody>
      </p:sp>
      <p:pic>
        <p:nvPicPr>
          <p:cNvPr id="187" name="Google Shape;187;p30" descr="F1.large.jpg"/>
          <p:cNvPicPr preferRelativeResize="0"/>
          <p:nvPr/>
        </p:nvPicPr>
        <p:blipFill rotWithShape="1">
          <a:blip r:embed="rId3">
            <a:alphaModFix/>
          </a:blip>
          <a:srcRect t="709" r="74588" b="47865"/>
          <a:stretch/>
        </p:blipFill>
        <p:spPr>
          <a:xfrm>
            <a:off x="559625" y="1962900"/>
            <a:ext cx="1776000" cy="2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Cut with and RE, and tag with biotin</a:t>
            </a:r>
            <a:endParaRPr/>
          </a:p>
        </p:txBody>
      </p:sp>
      <p:pic>
        <p:nvPicPr>
          <p:cNvPr id="193" name="Google Shape;193;p31" descr="F1.large.jpg"/>
          <p:cNvPicPr preferRelativeResize="0"/>
          <p:nvPr/>
        </p:nvPicPr>
        <p:blipFill rotWithShape="1">
          <a:blip r:embed="rId3">
            <a:alphaModFix/>
          </a:blip>
          <a:srcRect t="709" r="48712" b="47865"/>
          <a:stretch/>
        </p:blipFill>
        <p:spPr>
          <a:xfrm>
            <a:off x="559625" y="1962900"/>
            <a:ext cx="3584400" cy="2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Assembling genomes in 2021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Ligate to join </a:t>
            </a:r>
            <a:r>
              <a:rPr lang="en-GB" i="1"/>
              <a:t>interacting</a:t>
            </a:r>
            <a:r>
              <a:rPr lang="en-GB"/>
              <a:t> regions </a:t>
            </a:r>
            <a:endParaRPr/>
          </a:p>
        </p:txBody>
      </p:sp>
      <p:pic>
        <p:nvPicPr>
          <p:cNvPr id="199" name="Google Shape;199;p32" descr="F1.large.jpg"/>
          <p:cNvPicPr preferRelativeResize="0"/>
          <p:nvPr/>
        </p:nvPicPr>
        <p:blipFill rotWithShape="1">
          <a:blip r:embed="rId3">
            <a:alphaModFix/>
          </a:blip>
          <a:srcRect t="709" r="32459" b="47865"/>
          <a:stretch/>
        </p:blipFill>
        <p:spPr>
          <a:xfrm>
            <a:off x="559625" y="1962900"/>
            <a:ext cx="4720349" cy="2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Pull down biotin to get only ligation sites</a:t>
            </a:r>
            <a:endParaRPr/>
          </a:p>
        </p:txBody>
      </p:sp>
      <p:pic>
        <p:nvPicPr>
          <p:cNvPr id="205" name="Google Shape;205;p33" descr="F1.large.jpg"/>
          <p:cNvPicPr preferRelativeResize="0"/>
          <p:nvPr/>
        </p:nvPicPr>
        <p:blipFill rotWithShape="1">
          <a:blip r:embed="rId3">
            <a:alphaModFix/>
          </a:blip>
          <a:srcRect t="709" r="13867" b="47865"/>
          <a:stretch/>
        </p:blipFill>
        <p:spPr>
          <a:xfrm>
            <a:off x="559625" y="1962900"/>
            <a:ext cx="6019850" cy="2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sequence!</a:t>
            </a:r>
            <a:endParaRPr/>
          </a:p>
        </p:txBody>
      </p:sp>
      <p:pic>
        <p:nvPicPr>
          <p:cNvPr id="211" name="Google Shape;211;p34" descr="F1.large.jpg"/>
          <p:cNvPicPr preferRelativeResize="0"/>
          <p:nvPr/>
        </p:nvPicPr>
        <p:blipFill rotWithShape="1">
          <a:blip r:embed="rId3">
            <a:alphaModFix/>
          </a:blip>
          <a:srcRect t="709" r="-1471" b="47865"/>
          <a:stretch/>
        </p:blipFill>
        <p:spPr>
          <a:xfrm>
            <a:off x="559625" y="1962900"/>
            <a:ext cx="7092176" cy="2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Contact Map</a:t>
            </a:r>
            <a:endParaRPr/>
          </a:p>
        </p:txBody>
      </p:sp>
      <p:pic>
        <p:nvPicPr>
          <p:cNvPr id="217" name="Google Shape;217;p35" descr="F1.large.jpg"/>
          <p:cNvPicPr preferRelativeResize="0"/>
          <p:nvPr/>
        </p:nvPicPr>
        <p:blipFill rotWithShape="1">
          <a:blip r:embed="rId3">
            <a:alphaModFix/>
          </a:blip>
          <a:srcRect l="-730" t="57250" r="66089" b="-7603"/>
          <a:stretch/>
        </p:blipFill>
        <p:spPr>
          <a:xfrm>
            <a:off x="4279175" y="838100"/>
            <a:ext cx="4138675" cy="442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HiC in practice</a:t>
            </a:r>
            <a:endParaRPr/>
          </a:p>
        </p:txBody>
      </p:sp>
      <p:pic>
        <p:nvPicPr>
          <p:cNvPr id="223" name="Google Shape;223;p36" descr="F1.large.jpg"/>
          <p:cNvPicPr preferRelativeResize="0"/>
          <p:nvPr/>
        </p:nvPicPr>
        <p:blipFill rotWithShape="1">
          <a:blip r:embed="rId3">
            <a:alphaModFix/>
          </a:blip>
          <a:srcRect t="709" r="-1471" b="47865"/>
          <a:stretch/>
        </p:blipFill>
        <p:spPr>
          <a:xfrm>
            <a:off x="559625" y="1962900"/>
            <a:ext cx="7092176" cy="2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a HiC aware aligner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HiC artefacts</a:t>
            </a:r>
            <a:endParaRPr/>
          </a:p>
        </p:txBody>
      </p:sp>
      <p:sp>
        <p:nvSpPr>
          <p:cNvPr id="234" name="Google Shape;234;p38"/>
          <p:cNvSpPr/>
          <p:nvPr/>
        </p:nvSpPr>
        <p:spPr>
          <a:xfrm rot="-9788496">
            <a:off x="1182551" y="2515003"/>
            <a:ext cx="1410164" cy="1495887"/>
          </a:xfrm>
          <a:custGeom>
            <a:avLst/>
            <a:gdLst/>
            <a:ahLst/>
            <a:cxnLst/>
            <a:rect l="l" t="t" r="r" b="b"/>
            <a:pathLst>
              <a:path w="56408" h="59837" extrusionOk="0">
                <a:moveTo>
                  <a:pt x="34130" y="59837"/>
                </a:moveTo>
                <a:cubicBezTo>
                  <a:pt x="29223" y="56869"/>
                  <a:pt x="10140" y="48630"/>
                  <a:pt x="4687" y="42026"/>
                </a:cubicBezTo>
                <a:cubicBezTo>
                  <a:pt x="-765" y="35423"/>
                  <a:pt x="-887" y="27183"/>
                  <a:pt x="1415" y="20216"/>
                </a:cubicBezTo>
                <a:cubicBezTo>
                  <a:pt x="3717" y="13249"/>
                  <a:pt x="9473" y="1738"/>
                  <a:pt x="18500" y="223"/>
                </a:cubicBezTo>
                <a:cubicBezTo>
                  <a:pt x="27527" y="-1292"/>
                  <a:pt x="51397" y="5191"/>
                  <a:pt x="55577" y="11128"/>
                </a:cubicBezTo>
                <a:cubicBezTo>
                  <a:pt x="59757" y="17065"/>
                  <a:pt x="46974" y="27728"/>
                  <a:pt x="43581" y="35846"/>
                </a:cubicBezTo>
                <a:cubicBezTo>
                  <a:pt x="40188" y="43964"/>
                  <a:pt x="36614" y="55839"/>
                  <a:pt x="35221" y="59837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35" name="Google Shape;235;p38"/>
          <p:cNvCxnSpPr/>
          <p:nvPr/>
        </p:nvCxnSpPr>
        <p:spPr>
          <a:xfrm rot="10800000" flipH="1">
            <a:off x="4380300" y="3135650"/>
            <a:ext cx="2235600" cy="183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38"/>
          <p:cNvSpPr txBox="1"/>
          <p:nvPr/>
        </p:nvSpPr>
        <p:spPr>
          <a:xfrm>
            <a:off x="729450" y="41054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Self-ligation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4380300" y="41054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Dangling ends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HiC artefacts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l="9461" b="46675"/>
          <a:stretch/>
        </p:blipFill>
        <p:spPr>
          <a:xfrm>
            <a:off x="925625" y="1890800"/>
            <a:ext cx="7823100" cy="26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Lots of HiC QC tools	</a:t>
            </a: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HiCUP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Many analysis pipelines include this step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Be sure to match the library prep (some reduce artefacts at prep stage)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contact map		</a:t>
            </a:r>
            <a:endParaRPr/>
          </a:p>
        </p:txBody>
      </p:sp>
      <p:sp>
        <p:nvSpPr>
          <p:cNvPr id="255" name="Google Shape;255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not shortage of tools for this ( we are learning juicebox today)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All tools need to deal with a few issues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Assembling genomes in 2021</a:t>
            </a: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075" y="1953800"/>
            <a:ext cx="5303456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Normalisation</a:t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000" y="690500"/>
            <a:ext cx="4569151" cy="456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Normalisation</a:t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000" y="690500"/>
            <a:ext cx="4569151" cy="456204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2923800" cy="27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50"/>
              <a:t>Account for:</a:t>
            </a:r>
            <a:endParaRPr sz="31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50"/>
              <a:t>   Systematic mapping issues</a:t>
            </a:r>
            <a:endParaRPr sz="31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50"/>
              <a:t>   Coverage</a:t>
            </a:r>
            <a:endParaRPr sz="31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50"/>
              <a:t>    Interaction distance</a:t>
            </a:r>
            <a:endParaRPr sz="31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have nice HiC data, what should you do with it?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the centromeres!</a:t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l="62019"/>
          <a:stretch/>
        </p:blipFill>
        <p:spPr>
          <a:xfrm>
            <a:off x="4248825" y="927525"/>
            <a:ext cx="4716176" cy="408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assembly errors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46"/>
          <p:cNvPicPr preferRelativeResize="0"/>
          <p:nvPr/>
        </p:nvPicPr>
        <p:blipFill rotWithShape="1">
          <a:blip r:embed="rId3">
            <a:alphaModFix/>
          </a:blip>
          <a:srcRect l="62019"/>
          <a:stretch/>
        </p:blipFill>
        <p:spPr>
          <a:xfrm>
            <a:off x="4248825" y="927525"/>
            <a:ext cx="4716176" cy="408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Assemble a genome</a:t>
            </a:r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 rotWithShape="1">
          <a:blip r:embed="rId3">
            <a:alphaModFix/>
          </a:blip>
          <a:srcRect r="45471"/>
          <a:stretch/>
        </p:blipFill>
        <p:spPr>
          <a:xfrm>
            <a:off x="1596100" y="1960425"/>
            <a:ext cx="5279298" cy="318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Assemble a genome</a:t>
            </a:r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Falcon Phase (Pacbio specific)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3D DNA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Any number of other HiC scaffolders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Analyse chromatin folding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0" descr="biology-02-01378-g001-10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00" y="736150"/>
            <a:ext cx="4320351" cy="42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Analyse chromatin folding</a:t>
            </a:r>
            <a:endParaRPr/>
          </a:p>
        </p:txBody>
      </p:sp>
      <p:sp>
        <p:nvSpPr>
          <p:cNvPr id="313" name="Google Shape;313;p5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parts of the genome are tightly packed, what parts are open and ready to transcribe?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Are there self-interacting domains (“TADs”) in the genome?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Are genes, histones, motifs etc associated with domains?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Do structures change between species, strains, conditions?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Genome assembly with short reads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025" y="1988075"/>
            <a:ext cx="378788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5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004"/>
            <a:ext cx="9144002" cy="483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>
            <a:spLocks noGrp="1"/>
          </p:cNvSpPr>
          <p:nvPr>
            <p:ph type="title"/>
          </p:nvPr>
        </p:nvSpPr>
        <p:spPr>
          <a:xfrm>
            <a:off x="729450" y="1309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Big Summary Slide		</a:t>
            </a:r>
            <a:endParaRPr/>
          </a:p>
        </p:txBody>
      </p:sp>
      <p:sp>
        <p:nvSpPr>
          <p:cNvPr id="326" name="Google Shape;326;p5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HiC uses short read sequencing to measure interactions between genomic regions.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Useful for scaffolding, because most interactions are </a:t>
            </a:r>
            <a:r>
              <a:rPr lang="en-GB" i="1"/>
              <a:t>cis</a:t>
            </a:r>
            <a:r>
              <a:rPr lang="en-GB"/>
              <a:t> and relatively short scale.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BUT also a window in chromatin folding/gene expression, so not just an assembly tool.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Genome assembly with short reads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150" y="1923550"/>
            <a:ext cx="3725926" cy="31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1826725" y="2390600"/>
            <a:ext cx="4734600" cy="269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Genome assembly with short reads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150" y="1923550"/>
            <a:ext cx="3725926" cy="31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790375" y="2526900"/>
            <a:ext cx="52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Genome assembly with short reads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150" y="1923550"/>
            <a:ext cx="3725926" cy="31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1790375" y="2526900"/>
            <a:ext cx="52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make the reads longer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050" y="1899875"/>
            <a:ext cx="2939350" cy="2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150" y="2519674"/>
            <a:ext cx="3771249" cy="14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Longer reads: two new problems		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(Di)ploidy can lead to incorrectly phased haplotypes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	Ideally get a haploid tissue or inbred line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	Otherwise some assemblers deal with this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Macintosh PowerPoint</Application>
  <PresentationFormat>On-screen Show (16:9)</PresentationFormat>
  <Paragraphs>74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Raleway</vt:lpstr>
      <vt:lpstr>Arial</vt:lpstr>
      <vt:lpstr>Roboto</vt:lpstr>
      <vt:lpstr>Lato</vt:lpstr>
      <vt:lpstr>Streamline</vt:lpstr>
      <vt:lpstr>The genome in 3D  An introduction to HiC   </vt:lpstr>
      <vt:lpstr>Assembling genomes in 2021</vt:lpstr>
      <vt:lpstr>Assembling genomes in 2021</vt:lpstr>
      <vt:lpstr>Genome assembly with short reads</vt:lpstr>
      <vt:lpstr>Genome assembly with short reads</vt:lpstr>
      <vt:lpstr>Genome assembly with short reads</vt:lpstr>
      <vt:lpstr>Genome assembly with short reads</vt:lpstr>
      <vt:lpstr>So make the reads longer</vt:lpstr>
      <vt:lpstr>Longer reads: two new problems  </vt:lpstr>
      <vt:lpstr>PowerPoint Presentation</vt:lpstr>
      <vt:lpstr>Longer reads: two new problems  </vt:lpstr>
      <vt:lpstr>Scaffolding approaches  </vt:lpstr>
      <vt:lpstr>The genome:  now showing in 3D</vt:lpstr>
      <vt:lpstr>DNA packaged into chromosomes….</vt:lpstr>
      <vt:lpstr>PowerPoint Presentation</vt:lpstr>
      <vt:lpstr>PowerPoint Presentation</vt:lpstr>
      <vt:lpstr>HiC uses short read sequencing to capture 3D structure of the genome</vt:lpstr>
      <vt:lpstr>Crosslinking to “freeze” interactions</vt:lpstr>
      <vt:lpstr>Cut with and RE, and tag with biotin</vt:lpstr>
      <vt:lpstr>Ligate to join interacting regions </vt:lpstr>
      <vt:lpstr>Pull down biotin to get only ligation sites</vt:lpstr>
      <vt:lpstr>Now sequence!</vt:lpstr>
      <vt:lpstr>The Contact Map</vt:lpstr>
      <vt:lpstr>HiC in practice</vt:lpstr>
      <vt:lpstr>Use a HiC aware aligner</vt:lpstr>
      <vt:lpstr>HiC artefacts</vt:lpstr>
      <vt:lpstr>HiC artefacts</vt:lpstr>
      <vt:lpstr>Lots of HiC QC tools </vt:lpstr>
      <vt:lpstr>Make a contact map  </vt:lpstr>
      <vt:lpstr>Normalisation</vt:lpstr>
      <vt:lpstr>Normalisation</vt:lpstr>
      <vt:lpstr>You have nice HiC data, what should you do with it?</vt:lpstr>
      <vt:lpstr>Find the centromeres!</vt:lpstr>
      <vt:lpstr>Check assembly errors </vt:lpstr>
      <vt:lpstr>Assemble a genome</vt:lpstr>
      <vt:lpstr>Assemble a genome</vt:lpstr>
      <vt:lpstr>Analyse chromatin folding</vt:lpstr>
      <vt:lpstr>PowerPoint Presentation</vt:lpstr>
      <vt:lpstr>Analyse chromatin folding</vt:lpstr>
      <vt:lpstr>PowerPoint Presentation</vt:lpstr>
      <vt:lpstr>The Big Summary Slide 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genome in 3D  An introduction to HiC   </dc:title>
  <cp:lastModifiedBy>Ngoni Faya</cp:lastModifiedBy>
  <cp:revision>1</cp:revision>
  <dcterms:modified xsi:type="dcterms:W3CDTF">2021-03-31T21:52:21Z</dcterms:modified>
</cp:coreProperties>
</file>